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8288000" cy="10287000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7" autoAdjust="0"/>
    <p:restoredTop sz="94622" autoAdjust="0"/>
  </p:normalViewPr>
  <p:slideViewPr>
    <p:cSldViewPr>
      <p:cViewPr varScale="1">
        <p:scale>
          <a:sx n="67" d="100"/>
          <a:sy n="67" d="100"/>
        </p:scale>
        <p:origin x="96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040503" y="1698776"/>
            <a:ext cx="14206994" cy="3289534"/>
            <a:chOff x="0" y="0"/>
            <a:chExt cx="4313385" cy="99873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313386" cy="998735"/>
            </a:xfrm>
            <a:custGeom>
              <a:avLst/>
              <a:gdLst/>
              <a:ahLst/>
              <a:cxnLst/>
              <a:rect l="l" t="t" r="r" b="b"/>
              <a:pathLst>
                <a:path w="4313386" h="998735">
                  <a:moveTo>
                    <a:pt x="0" y="0"/>
                  </a:moveTo>
                  <a:lnTo>
                    <a:pt x="0" y="998735"/>
                  </a:lnTo>
                  <a:lnTo>
                    <a:pt x="4313386" y="998735"/>
                  </a:lnTo>
                  <a:lnTo>
                    <a:pt x="4313386" y="0"/>
                  </a:lnTo>
                  <a:lnTo>
                    <a:pt x="0" y="0"/>
                  </a:lnTo>
                  <a:close/>
                  <a:moveTo>
                    <a:pt x="4252425" y="937775"/>
                  </a:moveTo>
                  <a:lnTo>
                    <a:pt x="59690" y="937775"/>
                  </a:lnTo>
                  <a:lnTo>
                    <a:pt x="59690" y="59690"/>
                  </a:lnTo>
                  <a:lnTo>
                    <a:pt x="4252425" y="59690"/>
                  </a:lnTo>
                  <a:lnTo>
                    <a:pt x="4252425" y="937775"/>
                  </a:lnTo>
                  <a:close/>
                </a:path>
              </a:pathLst>
            </a:custGeom>
            <a:solidFill>
              <a:srgbClr val="C1C1C1"/>
            </a:solidFill>
          </p:spPr>
        </p:sp>
      </p:grpSp>
      <p:sp>
        <p:nvSpPr>
          <p:cNvPr id="4" name="TextBox 4"/>
          <p:cNvSpPr txBox="1"/>
          <p:nvPr/>
        </p:nvSpPr>
        <p:spPr>
          <a:xfrm>
            <a:off x="2239797" y="2426622"/>
            <a:ext cx="13808405" cy="20301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736"/>
              </a:lnSpc>
            </a:pPr>
            <a:r>
              <a:rPr lang="en-US" sz="14050">
                <a:solidFill>
                  <a:srgbClr val="00A7A3"/>
                </a:solidFill>
                <a:latin typeface="Gill Sans MT Bold"/>
              </a:rPr>
              <a:t>ONLINE VÝUKA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976112" y="6118658"/>
            <a:ext cx="12335777" cy="27944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923"/>
              </a:lnSpc>
            </a:pPr>
            <a:r>
              <a:rPr lang="en-US" sz="9753">
                <a:solidFill>
                  <a:srgbClr val="00A7A3"/>
                </a:solidFill>
                <a:latin typeface="Gill Sans MT Bold"/>
              </a:rPr>
              <a:t>I hodina v pyžamu má svá pravidla...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36725" y="2351184"/>
            <a:ext cx="1493210" cy="1756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922411" y="2200843"/>
            <a:ext cx="9336889" cy="2057400"/>
            <a:chOff x="0" y="0"/>
            <a:chExt cx="2171403" cy="47847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E96656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7922411" y="5399086"/>
            <a:ext cx="9336889" cy="2057400"/>
            <a:chOff x="0" y="0"/>
            <a:chExt cx="2171403" cy="4784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E96656"/>
            </a:solidFill>
          </p:spPr>
        </p:sp>
      </p:grpSp>
      <p:pic>
        <p:nvPicPr>
          <p:cNvPr id="7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65353" y="2274743"/>
            <a:ext cx="1909601" cy="1909601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15949" y="5598284"/>
            <a:ext cx="1659005" cy="1659005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450851" y="4658505"/>
            <a:ext cx="6764674" cy="1008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45"/>
              </a:lnSpc>
            </a:pPr>
            <a:r>
              <a:rPr lang="en-US" sz="6915">
                <a:solidFill>
                  <a:srgbClr val="E96656"/>
                </a:solidFill>
                <a:latin typeface="Gill Sans MT Bold"/>
              </a:rPr>
              <a:t>OKOLÍ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082172" y="2420184"/>
            <a:ext cx="6853635" cy="15520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Oznam lidem ve své domácnosti, že budeš mít online hodinu, aby věděli, že tě nemají vyrušovat.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493674" y="5838017"/>
            <a:ext cx="6442133" cy="15520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Nezapomeň, že pokud budeš používat kameru, ostatní uvidí, co je ve tvém okolí.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60571" y="577041"/>
            <a:ext cx="1493210" cy="1756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943140" y="426700"/>
            <a:ext cx="9540006" cy="1845660"/>
            <a:chOff x="0" y="0"/>
            <a:chExt cx="2473170" cy="47847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473170" cy="478472"/>
            </a:xfrm>
            <a:custGeom>
              <a:avLst/>
              <a:gdLst/>
              <a:ahLst/>
              <a:cxnLst/>
              <a:rect l="l" t="t" r="r" b="b"/>
              <a:pathLst>
                <a:path w="2473170" h="478472">
                  <a:moveTo>
                    <a:pt x="0" y="0"/>
                  </a:moveTo>
                  <a:lnTo>
                    <a:pt x="2473170" y="0"/>
                  </a:lnTo>
                  <a:lnTo>
                    <a:pt x="2473170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BFBF2A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7943140" y="2919254"/>
            <a:ext cx="9540006" cy="1845660"/>
            <a:chOff x="0" y="0"/>
            <a:chExt cx="2473170" cy="4784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73170" cy="478472"/>
            </a:xfrm>
            <a:custGeom>
              <a:avLst/>
              <a:gdLst/>
              <a:ahLst/>
              <a:cxnLst/>
              <a:rect l="l" t="t" r="r" b="b"/>
              <a:pathLst>
                <a:path w="2473170" h="478472">
                  <a:moveTo>
                    <a:pt x="0" y="0"/>
                  </a:moveTo>
                  <a:lnTo>
                    <a:pt x="2473170" y="0"/>
                  </a:lnTo>
                  <a:lnTo>
                    <a:pt x="2473170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BFBF2A"/>
            </a:solidFill>
          </p:spPr>
        </p:sp>
      </p:grpSp>
      <p:pic>
        <p:nvPicPr>
          <p:cNvPr id="7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486266" y="3108473"/>
            <a:ext cx="1021553" cy="1467221"/>
          </a:xfrm>
          <a:prstGeom prst="rect">
            <a:avLst/>
          </a:prstGeom>
        </p:spPr>
      </p:pic>
      <p:grpSp>
        <p:nvGrpSpPr>
          <p:cNvPr id="8" name="Group 8"/>
          <p:cNvGrpSpPr/>
          <p:nvPr/>
        </p:nvGrpSpPr>
        <p:grpSpPr>
          <a:xfrm>
            <a:off x="7943140" y="5365860"/>
            <a:ext cx="9540006" cy="1845660"/>
            <a:chOff x="0" y="0"/>
            <a:chExt cx="2473170" cy="47847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473170" cy="478472"/>
            </a:xfrm>
            <a:custGeom>
              <a:avLst/>
              <a:gdLst/>
              <a:ahLst/>
              <a:cxnLst/>
              <a:rect l="l" t="t" r="r" b="b"/>
              <a:pathLst>
                <a:path w="2473170" h="478472">
                  <a:moveTo>
                    <a:pt x="0" y="0"/>
                  </a:moveTo>
                  <a:lnTo>
                    <a:pt x="2473170" y="0"/>
                  </a:lnTo>
                  <a:lnTo>
                    <a:pt x="2473170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BFBF2A"/>
            </a:solidFill>
          </p:spPr>
        </p:sp>
      </p:grpSp>
      <p:grpSp>
        <p:nvGrpSpPr>
          <p:cNvPr id="10" name="Group 10"/>
          <p:cNvGrpSpPr/>
          <p:nvPr/>
        </p:nvGrpSpPr>
        <p:grpSpPr>
          <a:xfrm>
            <a:off x="7943140" y="7786483"/>
            <a:ext cx="9540006" cy="1749403"/>
            <a:chOff x="0" y="0"/>
            <a:chExt cx="2473170" cy="453519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473170" cy="453519"/>
            </a:xfrm>
            <a:custGeom>
              <a:avLst/>
              <a:gdLst/>
              <a:ahLst/>
              <a:cxnLst/>
              <a:rect l="l" t="t" r="r" b="b"/>
              <a:pathLst>
                <a:path w="2473170" h="453519">
                  <a:moveTo>
                    <a:pt x="0" y="0"/>
                  </a:moveTo>
                  <a:lnTo>
                    <a:pt x="2473170" y="0"/>
                  </a:lnTo>
                  <a:lnTo>
                    <a:pt x="2473170" y="453519"/>
                  </a:lnTo>
                  <a:lnTo>
                    <a:pt x="0" y="453519"/>
                  </a:lnTo>
                  <a:close/>
                </a:path>
              </a:pathLst>
            </a:custGeom>
            <a:solidFill>
              <a:srgbClr val="BFBF2A"/>
            </a:solidFill>
          </p:spPr>
        </p: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96183" y="7521763"/>
            <a:ext cx="2401720" cy="2401720"/>
          </a:xfrm>
          <a:prstGeom prst="rect">
            <a:avLst/>
          </a:prstGeom>
        </p:spPr>
      </p:pic>
      <p:sp>
        <p:nvSpPr>
          <p:cNvPr id="13" name="TextBox 13"/>
          <p:cNvSpPr txBox="1"/>
          <p:nvPr/>
        </p:nvSpPr>
        <p:spPr>
          <a:xfrm>
            <a:off x="638841" y="4152900"/>
            <a:ext cx="6764674" cy="19840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45"/>
              </a:lnSpc>
            </a:pPr>
            <a:r>
              <a:rPr lang="en-US" sz="6915">
                <a:solidFill>
                  <a:srgbClr val="BFBF2A"/>
                </a:solidFill>
                <a:latin typeface="Gill Sans MT Bold"/>
              </a:rPr>
              <a:t>MĚJTE VYPNUTÉ MIKROFONY</a:t>
            </a:r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99696" y="631554"/>
            <a:ext cx="1220558" cy="143595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079523" y="5219393"/>
            <a:ext cx="1835040" cy="1835040"/>
          </a:xfrm>
          <a:prstGeom prst="rect">
            <a:avLst/>
          </a:prstGeom>
        </p:spPr>
      </p:pic>
      <p:sp>
        <p:nvSpPr>
          <p:cNvPr id="16" name="TextBox 16"/>
          <p:cNvSpPr txBox="1"/>
          <p:nvPr/>
        </p:nvSpPr>
        <p:spPr>
          <a:xfrm>
            <a:off x="9520254" y="859553"/>
            <a:ext cx="7962892" cy="9228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Stejně jako ve třídě i tady je neslušné přes</a:t>
            </a:r>
          </a:p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kohokoliv mluvit a skákat učiteli do řeči. 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9701531" y="3352108"/>
            <a:ext cx="7557769" cy="9228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Pokud tě učitel nevyzval nebo pokud neodpovídáš</a:t>
            </a:r>
          </a:p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na otázku, měj během hodiny vypnutý mikrofon.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9853781" y="8171208"/>
            <a:ext cx="7428556" cy="9228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Až domluvíš,</a:t>
            </a:r>
          </a:p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nezapomeň si mikrofon znovu vypnout.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9604748" y="5565290"/>
            <a:ext cx="7751334" cy="1389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Výjimkou je, pokud chceš něco říct. Zapnutím mikrofonu dáš signál učiteli, že se hlásíš o slovo.</a:t>
            </a:r>
          </a:p>
          <a:p>
            <a:pPr algn="ctr">
              <a:lnSpc>
                <a:spcPts val="3750"/>
              </a:lnSpc>
            </a:pPr>
            <a:r>
              <a:rPr lang="en-US" sz="2678">
                <a:solidFill>
                  <a:srgbClr val="000000"/>
                </a:solidFill>
                <a:latin typeface="Gill Sans MT Bold"/>
              </a:rPr>
              <a:t>Vyčkej na vyvolání.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60571" y="1066898"/>
            <a:ext cx="1493210" cy="1756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8146257" y="916557"/>
            <a:ext cx="9336889" cy="2057400"/>
            <a:chOff x="0" y="0"/>
            <a:chExt cx="2171403" cy="47847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FBD123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8146257" y="4114800"/>
            <a:ext cx="9336889" cy="2057400"/>
            <a:chOff x="0" y="0"/>
            <a:chExt cx="2171403" cy="4784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FBD123"/>
            </a:solidFill>
          </p:spPr>
        </p:sp>
      </p:grpSp>
      <p:grpSp>
        <p:nvGrpSpPr>
          <p:cNvPr id="7" name="Group 7"/>
          <p:cNvGrpSpPr/>
          <p:nvPr/>
        </p:nvGrpSpPr>
        <p:grpSpPr>
          <a:xfrm>
            <a:off x="8146257" y="7200900"/>
            <a:ext cx="9336889" cy="2057400"/>
            <a:chOff x="0" y="0"/>
            <a:chExt cx="2171403" cy="47847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FBD123"/>
            </a:solidFill>
          </p:spPr>
        </p:sp>
      </p:grpSp>
      <p:sp>
        <p:nvSpPr>
          <p:cNvPr id="9" name="TextBox 9"/>
          <p:cNvSpPr txBox="1"/>
          <p:nvPr/>
        </p:nvSpPr>
        <p:spPr>
          <a:xfrm>
            <a:off x="810080" y="4152900"/>
            <a:ext cx="6764674" cy="19840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45"/>
              </a:lnSpc>
            </a:pPr>
            <a:r>
              <a:rPr lang="en-US" sz="6915">
                <a:solidFill>
                  <a:srgbClr val="FBD123"/>
                </a:solidFill>
                <a:latin typeface="Gill Sans MT Bold"/>
              </a:rPr>
              <a:t>KAMERA JE DOBROVOLNÁ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9540006" y="1521117"/>
            <a:ext cx="7943140" cy="1031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000000"/>
                </a:solidFill>
                <a:latin typeface="Gill Sans MT Bold"/>
              </a:rPr>
              <a:t>Pokud chceš, můžeš si zapnout kameru,</a:t>
            </a:r>
          </a:p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000000"/>
                </a:solidFill>
                <a:latin typeface="Gill Sans MT Bold"/>
              </a:rPr>
              <a:t>ale...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657327" y="4603417"/>
            <a:ext cx="7405519" cy="1031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000000"/>
                </a:solidFill>
                <a:latin typeface="Gill Sans MT Bold"/>
              </a:rPr>
              <a:t>Nedělej při hovoru blbiny. </a:t>
            </a:r>
          </a:p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000000"/>
                </a:solidFill>
                <a:latin typeface="Gill Sans MT Bold"/>
              </a:rPr>
              <a:t>Stále máme výuku.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853781" y="7680443"/>
            <a:ext cx="7405519" cy="1031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000000"/>
                </a:solidFill>
                <a:latin typeface="Gill Sans MT Bold"/>
              </a:rPr>
              <a:t>Pokud nechceš být vidět, nech si kameru vypnutou. Je to zcela na tobě!</a:t>
            </a:r>
          </a:p>
        </p:txBody>
      </p:sp>
      <p:pic>
        <p:nvPicPr>
          <p:cNvPr id="13" name="Picture 1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747222" y="548479"/>
            <a:ext cx="2793556" cy="2793556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250709" y="4694364"/>
            <a:ext cx="1712935" cy="91642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508346" y="7501951"/>
            <a:ext cx="1455298" cy="14552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60571" y="1066898"/>
            <a:ext cx="1493210" cy="1756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8146257" y="916557"/>
            <a:ext cx="9336889" cy="2057400"/>
            <a:chOff x="0" y="0"/>
            <a:chExt cx="2171403" cy="47847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5C3198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8146257" y="4114800"/>
            <a:ext cx="9336889" cy="2057400"/>
            <a:chOff x="0" y="0"/>
            <a:chExt cx="2171403" cy="4784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6D43A5"/>
            </a:solidFill>
          </p:spPr>
        </p:sp>
      </p:grpSp>
      <p:grpSp>
        <p:nvGrpSpPr>
          <p:cNvPr id="7" name="Group 7"/>
          <p:cNvGrpSpPr/>
          <p:nvPr/>
        </p:nvGrpSpPr>
        <p:grpSpPr>
          <a:xfrm>
            <a:off x="8146257" y="7200900"/>
            <a:ext cx="9336889" cy="2057400"/>
            <a:chOff x="0" y="0"/>
            <a:chExt cx="2171403" cy="478473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6D43A5"/>
            </a:solidFill>
          </p:spPr>
        </p:sp>
      </p:grpSp>
      <p:sp>
        <p:nvSpPr>
          <p:cNvPr id="9" name="TextBox 9"/>
          <p:cNvSpPr txBox="1"/>
          <p:nvPr/>
        </p:nvSpPr>
        <p:spPr>
          <a:xfrm>
            <a:off x="9853781" y="1396100"/>
            <a:ext cx="7943140" cy="1031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Můžeš používat chat, pokud se chceš</a:t>
            </a:r>
          </a:p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vyjádřit k tématu nebo máš otázku k hodině.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190526" y="4854546"/>
            <a:ext cx="7405519" cy="511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Emoji klidně používej, ale nepřeháněj to. 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190526" y="7463537"/>
            <a:ext cx="7068774" cy="14749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90"/>
              </a:lnSpc>
            </a:pPr>
            <a:r>
              <a:rPr lang="en-US" sz="2850">
                <a:solidFill>
                  <a:srgbClr val="FFFFFF"/>
                </a:solidFill>
                <a:latin typeface="Gill Sans MT Bold"/>
              </a:rPr>
              <a:t>V průběhu hovoru se budu průběžně dívat do chatu. Budu se snažit odpovědět na všechny komentáře.</a:t>
            </a: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146257" y="782576"/>
            <a:ext cx="2325361" cy="2325361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471743" y="4283496"/>
            <a:ext cx="1888704" cy="1888704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471743" y="4283496"/>
            <a:ext cx="1888704" cy="1888704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427350" y="7348012"/>
            <a:ext cx="1763176" cy="1763176"/>
          </a:xfrm>
          <a:prstGeom prst="rect">
            <a:avLst/>
          </a:prstGeom>
        </p:spPr>
      </p:pic>
      <p:sp>
        <p:nvSpPr>
          <p:cNvPr id="16" name="TextBox 16"/>
          <p:cNvSpPr txBox="1"/>
          <p:nvPr/>
        </p:nvSpPr>
        <p:spPr>
          <a:xfrm>
            <a:off x="810080" y="4640861"/>
            <a:ext cx="6764674" cy="1008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45"/>
              </a:lnSpc>
            </a:pPr>
            <a:r>
              <a:rPr lang="en-US" sz="6915">
                <a:solidFill>
                  <a:srgbClr val="6D43A5"/>
                </a:solidFill>
                <a:latin typeface="Gill Sans MT Bold"/>
              </a:rPr>
              <a:t>CHAT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60571" y="1066898"/>
            <a:ext cx="1493210" cy="1756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8360571" y="2545361"/>
            <a:ext cx="9336889" cy="2057400"/>
            <a:chOff x="0" y="0"/>
            <a:chExt cx="2171403" cy="47847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FF914D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8360571" y="5441425"/>
            <a:ext cx="9336889" cy="2057400"/>
            <a:chOff x="0" y="0"/>
            <a:chExt cx="2171403" cy="4784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FF914D"/>
            </a:solidFill>
          </p:spPr>
        </p:sp>
      </p:grpSp>
      <p:pic>
        <p:nvPicPr>
          <p:cNvPr id="7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60571" y="5168622"/>
            <a:ext cx="2387048" cy="2387048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480438" y="2698205"/>
            <a:ext cx="1751713" cy="1751713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10525295" y="3139205"/>
            <a:ext cx="7061397" cy="1031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Používej vždy jen ty funkce Teams hovoru, </a:t>
            </a:r>
          </a:p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které ti odsouhlasí učitel.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10080" y="4640861"/>
            <a:ext cx="6764674" cy="10080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45"/>
              </a:lnSpc>
            </a:pPr>
            <a:r>
              <a:rPr lang="en-US" sz="6915">
                <a:solidFill>
                  <a:srgbClr val="FF914D"/>
                </a:solidFill>
                <a:latin typeface="Gill Sans MT Bold"/>
              </a:rPr>
              <a:t>DALŠÍ FUNKCE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747619" y="6181171"/>
            <a:ext cx="7061397" cy="5112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en-US" sz="2986">
                <a:solidFill>
                  <a:srgbClr val="FFFFFF"/>
                </a:solidFill>
                <a:latin typeface="Gill Sans MT Bold"/>
              </a:rPr>
              <a:t>Není ti něco jasné? Neboj se zeptat!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346283" y="2389175"/>
            <a:ext cx="1493210" cy="1756718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8131969" y="2238834"/>
            <a:ext cx="9336889" cy="2057400"/>
            <a:chOff x="0" y="0"/>
            <a:chExt cx="2171403" cy="47847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5C3198"/>
            </a:solidFill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141031" y="5670360"/>
            <a:ext cx="9336889" cy="2057400"/>
            <a:chOff x="0" y="0"/>
            <a:chExt cx="2171403" cy="47847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171403" cy="478472"/>
            </a:xfrm>
            <a:custGeom>
              <a:avLst/>
              <a:gdLst/>
              <a:ahLst/>
              <a:cxnLst/>
              <a:rect l="l" t="t" r="r" b="b"/>
              <a:pathLst>
                <a:path w="2171403" h="478472">
                  <a:moveTo>
                    <a:pt x="0" y="0"/>
                  </a:moveTo>
                  <a:lnTo>
                    <a:pt x="2171403" y="0"/>
                  </a:lnTo>
                  <a:lnTo>
                    <a:pt x="2171403" y="478472"/>
                  </a:lnTo>
                  <a:lnTo>
                    <a:pt x="0" y="478472"/>
                  </a:lnTo>
                  <a:close/>
                </a:path>
              </a:pathLst>
            </a:custGeom>
            <a:solidFill>
              <a:srgbClr val="6D43A5"/>
            </a:solidFill>
          </p:spPr>
        </p:sp>
      </p:grpSp>
      <p:sp>
        <p:nvSpPr>
          <p:cNvPr id="9" name="TextBox 9"/>
          <p:cNvSpPr txBox="1"/>
          <p:nvPr/>
        </p:nvSpPr>
        <p:spPr>
          <a:xfrm>
            <a:off x="9839493" y="2564002"/>
            <a:ext cx="7943140" cy="15724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cs-CZ" sz="2986" dirty="0">
                <a:solidFill>
                  <a:srgbClr val="FFFFFF"/>
                </a:solidFill>
                <a:latin typeface="Gill Sans MT Bold"/>
              </a:rPr>
              <a:t>I distanční výuka má svá pravidla</a:t>
            </a:r>
            <a:r>
              <a:rPr lang="en-US" sz="2986" dirty="0">
                <a:solidFill>
                  <a:srgbClr val="FFFFFF"/>
                </a:solidFill>
                <a:latin typeface="Gill Sans MT Bold"/>
              </a:rPr>
              <a:t>.</a:t>
            </a:r>
            <a:r>
              <a:rPr lang="cs-CZ" sz="2986" dirty="0">
                <a:solidFill>
                  <a:srgbClr val="FFFFFF"/>
                </a:solidFill>
                <a:latin typeface="Gill Sans MT Bold"/>
              </a:rPr>
              <a:t> Bez souhlasu vyučujícího je zakázáno pořizovat zvukový či obrazový záznam.</a:t>
            </a:r>
            <a:endParaRPr lang="en-US" sz="2986" dirty="0">
              <a:solidFill>
                <a:srgbClr val="FFFFFF"/>
              </a:solidFill>
              <a:latin typeface="Gill Sans MT Bold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839493" y="5932918"/>
            <a:ext cx="7405519" cy="15724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0"/>
              </a:lnSpc>
            </a:pPr>
            <a:r>
              <a:rPr lang="cs-CZ" sz="2986" dirty="0">
                <a:solidFill>
                  <a:srgbClr val="FFFFFF"/>
                </a:solidFill>
                <a:latin typeface="Gill Sans MT Bold"/>
              </a:rPr>
              <a:t>Pokud se nemůžeš zúčastnit online výuky, omluv se přes chat vyučujícímu daného předmětu        i třídnímu učiteli.</a:t>
            </a:r>
            <a:endParaRPr lang="en-US" sz="2986" dirty="0">
              <a:solidFill>
                <a:srgbClr val="FFFFFF"/>
              </a:solidFill>
              <a:latin typeface="Gill Sans MT Bold"/>
            </a:endParaRPr>
          </a:p>
        </p:txBody>
      </p:sp>
      <p:pic>
        <p:nvPicPr>
          <p:cNvPr id="12" name="Picture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131969" y="2104853"/>
            <a:ext cx="2325361" cy="2325361"/>
          </a:xfrm>
          <a:prstGeom prst="rect">
            <a:avLst/>
          </a:prstGeom>
        </p:spPr>
      </p:pic>
      <p:sp>
        <p:nvSpPr>
          <p:cNvPr id="16" name="TextBox 16"/>
          <p:cNvSpPr txBox="1"/>
          <p:nvPr/>
        </p:nvSpPr>
        <p:spPr>
          <a:xfrm>
            <a:off x="810080" y="4640861"/>
            <a:ext cx="6764674" cy="19749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745"/>
              </a:lnSpc>
            </a:pPr>
            <a:r>
              <a:rPr lang="cs-CZ" sz="6915" dirty="0">
                <a:solidFill>
                  <a:srgbClr val="6D43A5"/>
                </a:solidFill>
                <a:latin typeface="Gill Sans MT Bold"/>
              </a:rPr>
              <a:t>NA SI CO DÁT POZOR?</a:t>
            </a:r>
            <a:endParaRPr lang="en-US" sz="6915" dirty="0">
              <a:solidFill>
                <a:srgbClr val="6D43A5"/>
              </a:solidFill>
              <a:latin typeface="Gill Sans MT Bold"/>
            </a:endParaRPr>
          </a:p>
        </p:txBody>
      </p:sp>
      <p:pic>
        <p:nvPicPr>
          <p:cNvPr id="17" name="Picture 15">
            <a:extLst>
              <a:ext uri="{FF2B5EF4-FFF2-40B4-BE49-F238E27FC236}">
                <a16:creationId xmlns:a16="http://schemas.microsoft.com/office/drawing/2014/main" id="{F6CD097C-EEFE-42E3-9744-08E7779A46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386191" y="5670360"/>
            <a:ext cx="1835040" cy="183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8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437543" y="1850237"/>
            <a:ext cx="13412913" cy="6586526"/>
            <a:chOff x="0" y="0"/>
            <a:chExt cx="3119330" cy="153177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119330" cy="1531774"/>
            </a:xfrm>
            <a:custGeom>
              <a:avLst/>
              <a:gdLst/>
              <a:ahLst/>
              <a:cxnLst/>
              <a:rect l="l" t="t" r="r" b="b"/>
              <a:pathLst>
                <a:path w="3119330" h="1531774">
                  <a:moveTo>
                    <a:pt x="0" y="0"/>
                  </a:moveTo>
                  <a:lnTo>
                    <a:pt x="0" y="1531774"/>
                  </a:lnTo>
                  <a:lnTo>
                    <a:pt x="3119330" y="1531774"/>
                  </a:lnTo>
                  <a:lnTo>
                    <a:pt x="3119330" y="0"/>
                  </a:lnTo>
                  <a:lnTo>
                    <a:pt x="0" y="0"/>
                  </a:lnTo>
                  <a:close/>
                  <a:moveTo>
                    <a:pt x="3058370" y="1470814"/>
                  </a:moveTo>
                  <a:lnTo>
                    <a:pt x="59690" y="1470814"/>
                  </a:lnTo>
                  <a:lnTo>
                    <a:pt x="59690" y="59690"/>
                  </a:lnTo>
                  <a:lnTo>
                    <a:pt x="3058370" y="59690"/>
                  </a:lnTo>
                  <a:lnTo>
                    <a:pt x="3058370" y="1470814"/>
                  </a:lnTo>
                  <a:close/>
                </a:path>
              </a:pathLst>
            </a:custGeom>
            <a:solidFill>
              <a:srgbClr val="C1C1C1"/>
            </a:solidFill>
          </p:spPr>
        </p:sp>
      </p:grpSp>
      <p:sp>
        <p:nvSpPr>
          <p:cNvPr id="4" name="TextBox 4"/>
          <p:cNvSpPr txBox="1"/>
          <p:nvPr/>
        </p:nvSpPr>
        <p:spPr>
          <a:xfrm>
            <a:off x="2756984" y="3329528"/>
            <a:ext cx="12774031" cy="37231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626"/>
              </a:lnSpc>
            </a:pPr>
            <a:r>
              <a:rPr lang="en-US" sz="13059">
                <a:solidFill>
                  <a:srgbClr val="00A7A3"/>
                </a:solidFill>
                <a:latin typeface="Gill Sans MT Bold"/>
              </a:rPr>
              <a:t>DÍKY ZA SPOLUPRÁCI!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268</Words>
  <Application>Microsoft Office PowerPoint</Application>
  <PresentationFormat>Vlastní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Gill Sans MT Bold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online</dc:title>
  <dc:creator>Lukáš Rosůlek</dc:creator>
  <cp:lastModifiedBy>gym1@outlook.cz</cp:lastModifiedBy>
  <cp:revision>3</cp:revision>
  <dcterms:created xsi:type="dcterms:W3CDTF">2006-08-16T00:00:00Z</dcterms:created>
  <dcterms:modified xsi:type="dcterms:W3CDTF">2020-03-30T07:08:15Z</dcterms:modified>
  <dc:identifier>DAD3fe0GIfI</dc:identifier>
</cp:coreProperties>
</file>